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5" r:id="rId9"/>
    <p:sldId id="266" r:id="rId10"/>
    <p:sldId id="264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8F9"/>
    <a:srgbClr val="E43B82"/>
    <a:srgbClr val="FCFCFC"/>
    <a:srgbClr val="E8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94660"/>
  </p:normalViewPr>
  <p:slideViewPr>
    <p:cSldViewPr snapToGrid="0">
      <p:cViewPr>
        <p:scale>
          <a:sx n="75" d="100"/>
          <a:sy n="75" d="100"/>
        </p:scale>
        <p:origin x="2322" y="7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/>
            <a:t>Checked for 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diagnosis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/>
            <a:t>Checked for 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E11A54-B2D5-46ED-81B1-23E961493E64}" type="doc">
      <dgm:prSet loTypeId="urn:microsoft.com/office/officeart/2005/8/layout/hProcess1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85B1652-1D26-490F-BC18-6A06927451F9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missing values</a:t>
          </a:r>
        </a:p>
      </dgm:t>
    </dgm:pt>
    <dgm:pt modelId="{08FC8399-53A0-4AA4-84DC-FB6A80E873F1}" type="parTrans" cxnId="{B7C7BF7F-1CC4-4ED1-BAA9-1F436CD8AC10}">
      <dgm:prSet/>
      <dgm:spPr/>
      <dgm:t>
        <a:bodyPr/>
        <a:lstStyle/>
        <a:p>
          <a:endParaRPr lang="en-US"/>
        </a:p>
      </dgm:t>
    </dgm:pt>
    <dgm:pt modelId="{C177FAEE-2795-4227-8741-8B6BFF5C09D2}" type="sibTrans" cxnId="{B7C7BF7F-1CC4-4ED1-BAA9-1F436CD8AC10}">
      <dgm:prSet/>
      <dgm:spPr/>
      <dgm:t>
        <a:bodyPr/>
        <a:lstStyle/>
        <a:p>
          <a:endParaRPr lang="en-US"/>
        </a:p>
      </dgm:t>
    </dgm:pt>
    <dgm:pt modelId="{995760FD-85E8-4F9C-B1A9-0A4B070FE9EB}">
      <dgm:prSet/>
      <dgm:spPr/>
      <dgm:t>
        <a:bodyPr/>
        <a:lstStyle/>
        <a:p>
          <a:r>
            <a:rPr lang="en-US" dirty="0"/>
            <a:t>Converted </a:t>
          </a:r>
          <a:r>
            <a:rPr lang="en-US" b="1" dirty="0">
              <a:solidFill>
                <a:srgbClr val="C00000"/>
              </a:solidFill>
            </a:rPr>
            <a:t>diagnosis</a:t>
          </a:r>
          <a:r>
            <a:rPr lang="en-US" dirty="0"/>
            <a:t>  column to binary</a:t>
          </a:r>
        </a:p>
      </dgm:t>
    </dgm:pt>
    <dgm:pt modelId="{6C455018-FBA9-4AEE-BF7A-EB9A2E0411DB}" type="parTrans" cxnId="{4966592D-FE66-4A10-8F5C-BAA242D83220}">
      <dgm:prSet/>
      <dgm:spPr/>
      <dgm:t>
        <a:bodyPr/>
        <a:lstStyle/>
        <a:p>
          <a:endParaRPr lang="en-US"/>
        </a:p>
      </dgm:t>
    </dgm:pt>
    <dgm:pt modelId="{0FF4BF8A-CDD4-4045-B1B7-B60EB9641671}" type="sibTrans" cxnId="{4966592D-FE66-4A10-8F5C-BAA242D83220}">
      <dgm:prSet/>
      <dgm:spPr/>
      <dgm:t>
        <a:bodyPr/>
        <a:lstStyle/>
        <a:p>
          <a:endParaRPr lang="en-US"/>
        </a:p>
      </dgm:t>
    </dgm:pt>
    <dgm:pt modelId="{0206B578-5D86-479F-BEBE-ADA836279678}">
      <dgm:prSet/>
      <dgm:spPr/>
      <dgm:t>
        <a:bodyPr/>
        <a:lstStyle/>
        <a:p>
          <a:r>
            <a:rPr lang="en-US" dirty="0"/>
            <a:t>Checked for </a:t>
          </a:r>
          <a:r>
            <a:rPr lang="en-US" b="1" dirty="0">
              <a:solidFill>
                <a:srgbClr val="C00000"/>
              </a:solidFill>
            </a:rPr>
            <a:t>duplicate rows</a:t>
          </a:r>
        </a:p>
      </dgm:t>
    </dgm:pt>
    <dgm:pt modelId="{D46D008E-11D7-41D9-9633-A72A81ECA974}" type="parTrans" cxnId="{469DC96A-142F-4E6D-BC6D-D3E3A14EFE56}">
      <dgm:prSet/>
      <dgm:spPr/>
      <dgm:t>
        <a:bodyPr/>
        <a:lstStyle/>
        <a:p>
          <a:endParaRPr lang="en-US"/>
        </a:p>
      </dgm:t>
    </dgm:pt>
    <dgm:pt modelId="{EA21A4F9-1C6C-4702-A0B5-AF48348EEB5C}" type="sibTrans" cxnId="{469DC96A-142F-4E6D-BC6D-D3E3A14EFE56}">
      <dgm:prSet/>
      <dgm:spPr/>
      <dgm:t>
        <a:bodyPr/>
        <a:lstStyle/>
        <a:p>
          <a:endParaRPr lang="en-US"/>
        </a:p>
      </dgm:t>
    </dgm:pt>
    <dgm:pt modelId="{8B886EEC-8677-4611-8F81-251B9479BB3F}" type="pres">
      <dgm:prSet presAssocID="{1BE11A54-B2D5-46ED-81B1-23E961493E64}" presName="Name0" presStyleCnt="0">
        <dgm:presLayoutVars>
          <dgm:dir/>
          <dgm:resizeHandles val="exact"/>
        </dgm:presLayoutVars>
      </dgm:prSet>
      <dgm:spPr/>
    </dgm:pt>
    <dgm:pt modelId="{E3C972E7-A2E0-4AA1-A48E-2BB660D714AA}" type="pres">
      <dgm:prSet presAssocID="{1BE11A54-B2D5-46ED-81B1-23E961493E64}" presName="arrow" presStyleLbl="bgShp" presStyleIdx="0" presStyleCnt="1"/>
      <dgm:spPr/>
    </dgm:pt>
    <dgm:pt modelId="{EDFC15F3-53CA-4FAE-8B35-21FFEE59FF93}" type="pres">
      <dgm:prSet presAssocID="{1BE11A54-B2D5-46ED-81B1-23E961493E64}" presName="points" presStyleCnt="0"/>
      <dgm:spPr/>
    </dgm:pt>
    <dgm:pt modelId="{3847845A-EAEA-4907-920B-8D9CA2BC1249}" type="pres">
      <dgm:prSet presAssocID="{685B1652-1D26-490F-BC18-6A06927451F9}" presName="compositeA" presStyleCnt="0"/>
      <dgm:spPr/>
    </dgm:pt>
    <dgm:pt modelId="{BE725EE3-F634-4A8F-B6E4-1066E302F6AE}" type="pres">
      <dgm:prSet presAssocID="{685B1652-1D26-490F-BC18-6A06927451F9}" presName="textA" presStyleLbl="revTx" presStyleIdx="0" presStyleCnt="3">
        <dgm:presLayoutVars>
          <dgm:bulletEnabled val="1"/>
        </dgm:presLayoutVars>
      </dgm:prSet>
      <dgm:spPr/>
    </dgm:pt>
    <dgm:pt modelId="{74D24A6F-8B01-4002-BDE1-54454FB8559A}" type="pres">
      <dgm:prSet presAssocID="{685B1652-1D26-490F-BC18-6A06927451F9}" presName="circleA" presStyleLbl="node1" presStyleIdx="0" presStyleCnt="3"/>
      <dgm:spPr/>
    </dgm:pt>
    <dgm:pt modelId="{3A8DDD00-93DA-44B3-9C97-F693E9D1BFDA}" type="pres">
      <dgm:prSet presAssocID="{685B1652-1D26-490F-BC18-6A06927451F9}" presName="spaceA" presStyleCnt="0"/>
      <dgm:spPr/>
    </dgm:pt>
    <dgm:pt modelId="{25FB6E92-935B-4C7C-B2EB-1B9D9A2A3400}" type="pres">
      <dgm:prSet presAssocID="{C177FAEE-2795-4227-8741-8B6BFF5C09D2}" presName="space" presStyleCnt="0"/>
      <dgm:spPr/>
    </dgm:pt>
    <dgm:pt modelId="{8522A3D3-7065-4F58-A4C9-F1323D34959A}" type="pres">
      <dgm:prSet presAssocID="{995760FD-85E8-4F9C-B1A9-0A4B070FE9EB}" presName="compositeB" presStyleCnt="0"/>
      <dgm:spPr/>
    </dgm:pt>
    <dgm:pt modelId="{145F6376-3190-4425-B3B8-50F073F48193}" type="pres">
      <dgm:prSet presAssocID="{995760FD-85E8-4F9C-B1A9-0A4B070FE9EB}" presName="textB" presStyleLbl="revTx" presStyleIdx="1" presStyleCnt="3">
        <dgm:presLayoutVars>
          <dgm:bulletEnabled val="1"/>
        </dgm:presLayoutVars>
      </dgm:prSet>
      <dgm:spPr/>
    </dgm:pt>
    <dgm:pt modelId="{5DA277C9-D07F-4C4A-BF80-B78CAF8FE841}" type="pres">
      <dgm:prSet presAssocID="{995760FD-85E8-4F9C-B1A9-0A4B070FE9EB}" presName="circleB" presStyleLbl="node1" presStyleIdx="1" presStyleCnt="3"/>
      <dgm:spPr/>
    </dgm:pt>
    <dgm:pt modelId="{E2098533-1058-477F-BA16-71C548D94816}" type="pres">
      <dgm:prSet presAssocID="{995760FD-85E8-4F9C-B1A9-0A4B070FE9EB}" presName="spaceB" presStyleCnt="0"/>
      <dgm:spPr/>
    </dgm:pt>
    <dgm:pt modelId="{BA0FDF6C-97B5-4823-A2E8-97E9F748AFC2}" type="pres">
      <dgm:prSet presAssocID="{0FF4BF8A-CDD4-4045-B1B7-B60EB9641671}" presName="space" presStyleCnt="0"/>
      <dgm:spPr/>
    </dgm:pt>
    <dgm:pt modelId="{80351FC9-48C1-443A-B76F-464B6B98611C}" type="pres">
      <dgm:prSet presAssocID="{0206B578-5D86-479F-BEBE-ADA836279678}" presName="compositeA" presStyleCnt="0"/>
      <dgm:spPr/>
    </dgm:pt>
    <dgm:pt modelId="{F9244C0B-1220-48EC-A9C4-ED779F653AE7}" type="pres">
      <dgm:prSet presAssocID="{0206B578-5D86-479F-BEBE-ADA836279678}" presName="textA" presStyleLbl="revTx" presStyleIdx="2" presStyleCnt="3">
        <dgm:presLayoutVars>
          <dgm:bulletEnabled val="1"/>
        </dgm:presLayoutVars>
      </dgm:prSet>
      <dgm:spPr/>
    </dgm:pt>
    <dgm:pt modelId="{8BBB233A-D4CE-451A-9E78-7D4DE2BB7F42}" type="pres">
      <dgm:prSet presAssocID="{0206B578-5D86-479F-BEBE-ADA836279678}" presName="circleA" presStyleLbl="node1" presStyleIdx="2" presStyleCnt="3"/>
      <dgm:spPr/>
    </dgm:pt>
    <dgm:pt modelId="{3A97EFA2-10DA-4B36-B05A-B0C8DEBFF772}" type="pres">
      <dgm:prSet presAssocID="{0206B578-5D86-479F-BEBE-ADA836279678}" presName="spaceA" presStyleCnt="0"/>
      <dgm:spPr/>
    </dgm:pt>
  </dgm:ptLst>
  <dgm:cxnLst>
    <dgm:cxn modelId="{4966592D-FE66-4A10-8F5C-BAA242D83220}" srcId="{1BE11A54-B2D5-46ED-81B1-23E961493E64}" destId="{995760FD-85E8-4F9C-B1A9-0A4B070FE9EB}" srcOrd="1" destOrd="0" parTransId="{6C455018-FBA9-4AEE-BF7A-EB9A2E0411DB}" sibTransId="{0FF4BF8A-CDD4-4045-B1B7-B60EB9641671}"/>
    <dgm:cxn modelId="{FD01583B-7519-472A-8B10-2A47744E42FF}" type="presOf" srcId="{1BE11A54-B2D5-46ED-81B1-23E961493E64}" destId="{8B886EEC-8677-4611-8F81-251B9479BB3F}" srcOrd="0" destOrd="0" presId="urn:microsoft.com/office/officeart/2005/8/layout/hProcess11"/>
    <dgm:cxn modelId="{469DC96A-142F-4E6D-BC6D-D3E3A14EFE56}" srcId="{1BE11A54-B2D5-46ED-81B1-23E961493E64}" destId="{0206B578-5D86-479F-BEBE-ADA836279678}" srcOrd="2" destOrd="0" parTransId="{D46D008E-11D7-41D9-9633-A72A81ECA974}" sibTransId="{EA21A4F9-1C6C-4702-A0B5-AF48348EEB5C}"/>
    <dgm:cxn modelId="{B7C7BF7F-1CC4-4ED1-BAA9-1F436CD8AC10}" srcId="{1BE11A54-B2D5-46ED-81B1-23E961493E64}" destId="{685B1652-1D26-490F-BC18-6A06927451F9}" srcOrd="0" destOrd="0" parTransId="{08FC8399-53A0-4AA4-84DC-FB6A80E873F1}" sibTransId="{C177FAEE-2795-4227-8741-8B6BFF5C09D2}"/>
    <dgm:cxn modelId="{CBF8F183-6526-4A29-9B28-67A0F8D99E53}" type="presOf" srcId="{995760FD-85E8-4F9C-B1A9-0A4B070FE9EB}" destId="{145F6376-3190-4425-B3B8-50F073F48193}" srcOrd="0" destOrd="0" presId="urn:microsoft.com/office/officeart/2005/8/layout/hProcess11"/>
    <dgm:cxn modelId="{251B87E9-B3AE-4E90-BC7B-9939B70F23D5}" type="presOf" srcId="{685B1652-1D26-490F-BC18-6A06927451F9}" destId="{BE725EE3-F634-4A8F-B6E4-1066E302F6AE}" srcOrd="0" destOrd="0" presId="urn:microsoft.com/office/officeart/2005/8/layout/hProcess11"/>
    <dgm:cxn modelId="{BE8C41FA-9347-452D-B2C8-057BCFD408E8}" type="presOf" srcId="{0206B578-5D86-479F-BEBE-ADA836279678}" destId="{F9244C0B-1220-48EC-A9C4-ED779F653AE7}" srcOrd="0" destOrd="0" presId="urn:microsoft.com/office/officeart/2005/8/layout/hProcess11"/>
    <dgm:cxn modelId="{E1E77A47-2D2D-4F5F-A5B1-BF0554678333}" type="presParOf" srcId="{8B886EEC-8677-4611-8F81-251B9479BB3F}" destId="{E3C972E7-A2E0-4AA1-A48E-2BB660D714AA}" srcOrd="0" destOrd="0" presId="urn:microsoft.com/office/officeart/2005/8/layout/hProcess11"/>
    <dgm:cxn modelId="{CEB30F17-41B3-45B2-B775-5295D21C2E54}" type="presParOf" srcId="{8B886EEC-8677-4611-8F81-251B9479BB3F}" destId="{EDFC15F3-53CA-4FAE-8B35-21FFEE59FF93}" srcOrd="1" destOrd="0" presId="urn:microsoft.com/office/officeart/2005/8/layout/hProcess11"/>
    <dgm:cxn modelId="{5585E61B-7211-48E1-A5D4-746EB771EC5E}" type="presParOf" srcId="{EDFC15F3-53CA-4FAE-8B35-21FFEE59FF93}" destId="{3847845A-EAEA-4907-920B-8D9CA2BC1249}" srcOrd="0" destOrd="0" presId="urn:microsoft.com/office/officeart/2005/8/layout/hProcess11"/>
    <dgm:cxn modelId="{2DB44840-2C47-417C-9EE0-A7D42DE1A18D}" type="presParOf" srcId="{3847845A-EAEA-4907-920B-8D9CA2BC1249}" destId="{BE725EE3-F634-4A8F-B6E4-1066E302F6AE}" srcOrd="0" destOrd="0" presId="urn:microsoft.com/office/officeart/2005/8/layout/hProcess11"/>
    <dgm:cxn modelId="{D3B80B03-2815-4503-AE28-9505E53AF261}" type="presParOf" srcId="{3847845A-EAEA-4907-920B-8D9CA2BC1249}" destId="{74D24A6F-8B01-4002-BDE1-54454FB8559A}" srcOrd="1" destOrd="0" presId="urn:microsoft.com/office/officeart/2005/8/layout/hProcess11"/>
    <dgm:cxn modelId="{4921D154-71E6-4BF8-832A-330113F31A67}" type="presParOf" srcId="{3847845A-EAEA-4907-920B-8D9CA2BC1249}" destId="{3A8DDD00-93DA-44B3-9C97-F693E9D1BFDA}" srcOrd="2" destOrd="0" presId="urn:microsoft.com/office/officeart/2005/8/layout/hProcess11"/>
    <dgm:cxn modelId="{6610B880-A2F4-48C5-A62A-C2D19BD953C3}" type="presParOf" srcId="{EDFC15F3-53CA-4FAE-8B35-21FFEE59FF93}" destId="{25FB6E92-935B-4C7C-B2EB-1B9D9A2A3400}" srcOrd="1" destOrd="0" presId="urn:microsoft.com/office/officeart/2005/8/layout/hProcess11"/>
    <dgm:cxn modelId="{45849BBF-4631-44FC-B491-219B31EE350A}" type="presParOf" srcId="{EDFC15F3-53CA-4FAE-8B35-21FFEE59FF93}" destId="{8522A3D3-7065-4F58-A4C9-F1323D34959A}" srcOrd="2" destOrd="0" presId="urn:microsoft.com/office/officeart/2005/8/layout/hProcess11"/>
    <dgm:cxn modelId="{1D2B46B0-0E22-4EDA-804B-88FFCE69BBD1}" type="presParOf" srcId="{8522A3D3-7065-4F58-A4C9-F1323D34959A}" destId="{145F6376-3190-4425-B3B8-50F073F48193}" srcOrd="0" destOrd="0" presId="urn:microsoft.com/office/officeart/2005/8/layout/hProcess11"/>
    <dgm:cxn modelId="{F352530D-69C3-40BC-A5FC-D9E944AF8384}" type="presParOf" srcId="{8522A3D3-7065-4F58-A4C9-F1323D34959A}" destId="{5DA277C9-D07F-4C4A-BF80-B78CAF8FE841}" srcOrd="1" destOrd="0" presId="urn:microsoft.com/office/officeart/2005/8/layout/hProcess11"/>
    <dgm:cxn modelId="{AD7B660C-EB80-4482-A072-EF9E95CDA497}" type="presParOf" srcId="{8522A3D3-7065-4F58-A4C9-F1323D34959A}" destId="{E2098533-1058-477F-BA16-71C548D94816}" srcOrd="2" destOrd="0" presId="urn:microsoft.com/office/officeart/2005/8/layout/hProcess11"/>
    <dgm:cxn modelId="{54D14E37-9D3C-40A7-A24F-ECB2AE0A1169}" type="presParOf" srcId="{EDFC15F3-53CA-4FAE-8B35-21FFEE59FF93}" destId="{BA0FDF6C-97B5-4823-A2E8-97E9F748AFC2}" srcOrd="3" destOrd="0" presId="urn:microsoft.com/office/officeart/2005/8/layout/hProcess11"/>
    <dgm:cxn modelId="{C75AFEEC-FB47-4F6C-8578-ACE5E6C54868}" type="presParOf" srcId="{EDFC15F3-53CA-4FAE-8B35-21FFEE59FF93}" destId="{80351FC9-48C1-443A-B76F-464B6B98611C}" srcOrd="4" destOrd="0" presId="urn:microsoft.com/office/officeart/2005/8/layout/hProcess11"/>
    <dgm:cxn modelId="{4BAD344C-9D93-43AD-96E0-79EB38E45D55}" type="presParOf" srcId="{80351FC9-48C1-443A-B76F-464B6B98611C}" destId="{F9244C0B-1220-48EC-A9C4-ED779F653AE7}" srcOrd="0" destOrd="0" presId="urn:microsoft.com/office/officeart/2005/8/layout/hProcess11"/>
    <dgm:cxn modelId="{945E4580-B0E5-46C6-9959-CF594190ECA0}" type="presParOf" srcId="{80351FC9-48C1-443A-B76F-464B6B98611C}" destId="{8BBB233A-D4CE-451A-9E78-7D4DE2BB7F42}" srcOrd="1" destOrd="0" presId="urn:microsoft.com/office/officeart/2005/8/layout/hProcess11"/>
    <dgm:cxn modelId="{A17D645F-DF95-4265-A638-7D360FF84C00}" type="presParOf" srcId="{80351FC9-48C1-443A-B76F-464B6B98611C}" destId="{3A97EFA2-10DA-4B36-B05A-B0C8DEBFF77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789728"/>
          <a:ext cx="7437120" cy="1052971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3268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missing values</a:t>
          </a:r>
        </a:p>
      </dsp:txBody>
      <dsp:txXfrm>
        <a:off x="3268" y="0"/>
        <a:ext cx="2157055" cy="1052971"/>
      </dsp:txXfrm>
    </dsp:sp>
    <dsp:sp modelId="{74D24A6F-8B01-4002-BDE1-54454FB8559A}">
      <dsp:nvSpPr>
        <dsp:cNvPr id="0" name=""/>
        <dsp:cNvSpPr/>
      </dsp:nvSpPr>
      <dsp:spPr>
        <a:xfrm>
          <a:off x="950174" y="1184593"/>
          <a:ext cx="263242" cy="26324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268176" y="1579457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Converted diagnosis to binary</a:t>
          </a:r>
        </a:p>
      </dsp:txBody>
      <dsp:txXfrm>
        <a:off x="2268176" y="1579457"/>
        <a:ext cx="2157055" cy="1052971"/>
      </dsp:txXfrm>
    </dsp:sp>
    <dsp:sp modelId="{5DA277C9-D07F-4C4A-BF80-B78CAF8FE841}">
      <dsp:nvSpPr>
        <dsp:cNvPr id="0" name=""/>
        <dsp:cNvSpPr/>
      </dsp:nvSpPr>
      <dsp:spPr>
        <a:xfrm>
          <a:off x="3215082" y="1184593"/>
          <a:ext cx="263242" cy="263242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4533084" y="0"/>
          <a:ext cx="2157055" cy="1052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Checked for duplicate rows</a:t>
          </a:r>
        </a:p>
      </dsp:txBody>
      <dsp:txXfrm>
        <a:off x="4533084" y="0"/>
        <a:ext cx="2157055" cy="1052971"/>
      </dsp:txXfrm>
    </dsp:sp>
    <dsp:sp modelId="{8BBB233A-D4CE-451A-9E78-7D4DE2BB7F42}">
      <dsp:nvSpPr>
        <dsp:cNvPr id="0" name=""/>
        <dsp:cNvSpPr/>
      </dsp:nvSpPr>
      <dsp:spPr>
        <a:xfrm>
          <a:off x="5479990" y="1184593"/>
          <a:ext cx="263242" cy="263242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972E7-A2E0-4AA1-A48E-2BB660D714AA}">
      <dsp:nvSpPr>
        <dsp:cNvPr id="0" name=""/>
        <dsp:cNvSpPr/>
      </dsp:nvSpPr>
      <dsp:spPr>
        <a:xfrm>
          <a:off x="0" y="1029883"/>
          <a:ext cx="9698736" cy="1373178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725EE3-F634-4A8F-B6E4-1066E302F6AE}">
      <dsp:nvSpPr>
        <dsp:cNvPr id="0" name=""/>
        <dsp:cNvSpPr/>
      </dsp:nvSpPr>
      <dsp:spPr>
        <a:xfrm>
          <a:off x="4262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missing values</a:t>
          </a:r>
        </a:p>
      </dsp:txBody>
      <dsp:txXfrm>
        <a:off x="4262" y="0"/>
        <a:ext cx="2813012" cy="1373178"/>
      </dsp:txXfrm>
    </dsp:sp>
    <dsp:sp modelId="{74D24A6F-8B01-4002-BDE1-54454FB8559A}">
      <dsp:nvSpPr>
        <dsp:cNvPr id="0" name=""/>
        <dsp:cNvSpPr/>
      </dsp:nvSpPr>
      <dsp:spPr>
        <a:xfrm>
          <a:off x="1239120" y="1544825"/>
          <a:ext cx="343294" cy="3432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F6376-3190-4425-B3B8-50F073F48193}">
      <dsp:nvSpPr>
        <dsp:cNvPr id="0" name=""/>
        <dsp:cNvSpPr/>
      </dsp:nvSpPr>
      <dsp:spPr>
        <a:xfrm>
          <a:off x="2957925" y="2059767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Converted </a:t>
          </a:r>
          <a:r>
            <a:rPr lang="en-US" sz="2400" b="1" kern="1200" dirty="0">
              <a:solidFill>
                <a:srgbClr val="C00000"/>
              </a:solidFill>
            </a:rPr>
            <a:t>diagnosis</a:t>
          </a:r>
          <a:r>
            <a:rPr lang="en-US" sz="2400" kern="1200" dirty="0"/>
            <a:t>  column to binary</a:t>
          </a:r>
        </a:p>
      </dsp:txBody>
      <dsp:txXfrm>
        <a:off x="2957925" y="2059767"/>
        <a:ext cx="2813012" cy="1373178"/>
      </dsp:txXfrm>
    </dsp:sp>
    <dsp:sp modelId="{5DA277C9-D07F-4C4A-BF80-B78CAF8FE841}">
      <dsp:nvSpPr>
        <dsp:cNvPr id="0" name=""/>
        <dsp:cNvSpPr/>
      </dsp:nvSpPr>
      <dsp:spPr>
        <a:xfrm>
          <a:off x="4192783" y="1544825"/>
          <a:ext cx="343294" cy="343294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44C0B-1220-48EC-A9C4-ED779F653AE7}">
      <dsp:nvSpPr>
        <dsp:cNvPr id="0" name=""/>
        <dsp:cNvSpPr/>
      </dsp:nvSpPr>
      <dsp:spPr>
        <a:xfrm>
          <a:off x="5911587" y="0"/>
          <a:ext cx="2813012" cy="1373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Checked for </a:t>
          </a:r>
          <a:r>
            <a:rPr lang="en-US" sz="2400" b="1" kern="1200" dirty="0">
              <a:solidFill>
                <a:srgbClr val="C00000"/>
              </a:solidFill>
            </a:rPr>
            <a:t>duplicate rows</a:t>
          </a:r>
        </a:p>
      </dsp:txBody>
      <dsp:txXfrm>
        <a:off x="5911587" y="0"/>
        <a:ext cx="2813012" cy="1373178"/>
      </dsp:txXfrm>
    </dsp:sp>
    <dsp:sp modelId="{8BBB233A-D4CE-451A-9E78-7D4DE2BB7F42}">
      <dsp:nvSpPr>
        <dsp:cNvPr id="0" name=""/>
        <dsp:cNvSpPr/>
      </dsp:nvSpPr>
      <dsp:spPr>
        <a:xfrm>
          <a:off x="7146446" y="1544825"/>
          <a:ext cx="343294" cy="343294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99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jpeg"/><Relationship Id="rId5" Type="http://schemas.openxmlformats.org/officeDocument/2006/relationships/image" Target="../media/image5.jpeg"/><Relationship Id="rId10" Type="http://schemas.openxmlformats.org/officeDocument/2006/relationships/image" Target="../media/image6.jpeg"/><Relationship Id="rId4" Type="http://schemas.microsoft.com/office/2007/relationships/hdphoto" Target="../media/hdphoto5.wdp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gif"/><Relationship Id="rId7" Type="http://schemas.openxmlformats.org/officeDocument/2006/relationships/image" Target="../media/image11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6.jpe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" b="100000" l="0" r="89080">
                        <a14:foregroundMark x1="575" y1="13406" x2="575" y2="13406"/>
                        <a14:foregroundMark x1="5747" y1="3986" x2="0" y2="15580"/>
                        <a14:foregroundMark x1="89655" y1="60870" x2="89655" y2="60870"/>
                        <a14:backgroundMark x1="75287" y1="34420" x2="77586" y2="431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1018687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6550588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8" y="1088040"/>
            <a:ext cx="4789711" cy="436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Bahnschrift SemiBold SemiConden" panose="020B0502040204020203" pitchFamily="34" charset="0"/>
              </a:rPr>
              <a:t>Benign Characteristics</a:t>
            </a:r>
            <a:endParaRPr lang="en-US" sz="44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CCB40E-5323-91E6-902B-D157ECF3EB3F}"/>
              </a:ext>
            </a:extLst>
          </p:cNvPr>
          <p:cNvSpPr txBox="1"/>
          <p:nvPr/>
        </p:nvSpPr>
        <p:spPr>
          <a:xfrm>
            <a:off x="6736515" y="1088040"/>
            <a:ext cx="4789711" cy="436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FCF8F9"/>
                </a:solidFill>
                <a:latin typeface="Bahnschrift SemiBold SemiConden" panose="020B0502040204020203" pitchFamily="34" charset="0"/>
              </a:rPr>
              <a:t>Malignant Characteristics</a:t>
            </a:r>
            <a:endParaRPr lang="en-US" sz="4400" dirty="0">
              <a:solidFill>
                <a:srgbClr val="FCF8F9"/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FA94FE-C2E1-21CB-C0CF-C2A68D4F5359}"/>
              </a:ext>
            </a:extLst>
          </p:cNvPr>
          <p:cNvCxnSpPr/>
          <p:nvPr/>
        </p:nvCxnSpPr>
        <p:spPr>
          <a:xfrm>
            <a:off x="6913736" y="1722381"/>
            <a:ext cx="35021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64024C-2CCD-0BF7-20C7-745894785B59}"/>
              </a:ext>
            </a:extLst>
          </p:cNvPr>
          <p:cNvSpPr/>
          <p:nvPr/>
        </p:nvSpPr>
        <p:spPr>
          <a:xfrm>
            <a:off x="981020" y="841175"/>
            <a:ext cx="5050972" cy="5175649"/>
          </a:xfrm>
          <a:prstGeom prst="roundRect">
            <a:avLst>
              <a:gd name="adj" fmla="val 9109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47FF7C-8DB9-D867-0024-661509A12796}"/>
              </a:ext>
            </a:extLst>
          </p:cNvPr>
          <p:cNvSpPr/>
          <p:nvPr/>
        </p:nvSpPr>
        <p:spPr>
          <a:xfrm>
            <a:off x="7141028" y="3843177"/>
            <a:ext cx="5050972" cy="2496457"/>
          </a:xfrm>
          <a:prstGeom prst="roundRect">
            <a:avLst>
              <a:gd name="adj" fmla="val 910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4069-DA1D-8866-F46A-8C747043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21380" y="-501450"/>
            <a:ext cx="8923840" cy="66928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29773" y="-3469755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501479-CCF1-363C-0F56-FA6B2C5662DC}"/>
              </a:ext>
            </a:extLst>
          </p:cNvPr>
          <p:cNvSpPr txBox="1"/>
          <p:nvPr/>
        </p:nvSpPr>
        <p:spPr>
          <a:xfrm>
            <a:off x="1428209" y="1088040"/>
            <a:ext cx="3502152" cy="551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To</a:t>
            </a:r>
            <a:r>
              <a:rPr lang="en-US" sz="4800" dirty="0">
                <a:latin typeface="Bahnschrift SemiBold SemiConden" panose="020B0502040204020203" pitchFamily="34" charset="0"/>
              </a:rPr>
              <a:t>dos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Bahnschrift SemiBold SemiConden" panose="020B0502040204020203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08B15-BB29-D510-771B-8BF946B4623D}"/>
              </a:ext>
            </a:extLst>
          </p:cNvPr>
          <p:cNvCxnSpPr/>
          <p:nvPr/>
        </p:nvCxnSpPr>
        <p:spPr>
          <a:xfrm>
            <a:off x="1499616" y="1722381"/>
            <a:ext cx="35021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BBF460-06BF-8FAE-AF01-A49814474800}"/>
              </a:ext>
            </a:extLst>
          </p:cNvPr>
          <p:cNvSpPr txBox="1"/>
          <p:nvPr/>
        </p:nvSpPr>
        <p:spPr>
          <a:xfrm>
            <a:off x="981020" y="1522230"/>
            <a:ext cx="5972409" cy="4263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Reduce technical</a:t>
            </a:r>
            <a:r>
              <a:rPr kumimoji="0" lang="en-US" sz="280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 jargons.</a:t>
            </a:r>
          </a:p>
          <a:p>
            <a:pPr marL="685800" marR="0" lvl="0" indent="-68580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i="0" u="none" strike="noStrike" kern="1200" cap="none" spc="0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Explain that breast masses are extracted and cells in these masses are viewed to check the characteristic of their nucleus.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Train a model to predict based on learned data.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Being able to predict breast cancer.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Logistic regression, with 97% accuracy to make the prediction.</a:t>
            </a:r>
          </a:p>
          <a:p>
            <a:pPr marL="685800" indent="-685800">
              <a:lnSpc>
                <a:spcPct val="60000"/>
              </a:lnSpc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1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AA234-A066-41FA-0ED8-5F0258719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0ECB8-0B34-F9A3-4402-7638758FC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6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R="0" lvl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2673873"/>
                  </p:ext>
                </p:extLst>
              </p:nvPr>
            </p:nvGraphicFramePr>
            <p:xfrm>
              <a:off x="7896354" y="1232704"/>
              <a:ext cx="2266042" cy="263437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6354" y="123270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3C07F-98FB-BB45-DE99-E9C8DE66D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9462135"/>
              </p:ext>
            </p:extLst>
          </p:nvPr>
        </p:nvGraphicFramePr>
        <p:xfrm>
          <a:off x="12608688" y="1145073"/>
          <a:ext cx="7437120" cy="2632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EED81AD8-C99F-BE94-A4BC-DDB14645C88B}"/>
              </a:ext>
            </a:extLst>
          </p:cNvPr>
          <p:cNvGrpSpPr/>
          <p:nvPr/>
        </p:nvGrpSpPr>
        <p:grpSpPr>
          <a:xfrm>
            <a:off x="9801248" y="4930461"/>
            <a:ext cx="3949046" cy="1139148"/>
            <a:chOff x="4121477" y="4942038"/>
            <a:chExt cx="3949046" cy="1139148"/>
          </a:xfrm>
          <a:effectLst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B616E71-D2B5-9BD9-DFBA-FD29E9896FC0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Data cleaning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147771-CF52-E3A5-615B-7F606E2E4E18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E6C6F09-986C-C708-696F-3F0317A520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516919"/>
              </p:ext>
            </p:extLst>
          </p:nvPr>
        </p:nvGraphicFramePr>
        <p:xfrm>
          <a:off x="1246632" y="744815"/>
          <a:ext cx="9698736" cy="3432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7377557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8303438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9272407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9B62AC-FA43-E86A-6DF0-294A15C8AB63}"/>
              </a:ext>
            </a:extLst>
          </p:cNvPr>
          <p:cNvSpPr txBox="1"/>
          <p:nvPr/>
        </p:nvSpPr>
        <p:spPr>
          <a:xfrm>
            <a:off x="10126891" y="6246352"/>
            <a:ext cx="795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geo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932AE86-6E85-C0EB-8320-CF9E23195E14}"/>
              </a:ext>
            </a:extLst>
          </p:cNvPr>
          <p:cNvSpPr/>
          <p:nvPr/>
        </p:nvSpPr>
        <p:spPr>
          <a:xfrm>
            <a:off x="5801993" y="533400"/>
            <a:ext cx="5694898" cy="5791200"/>
          </a:xfrm>
          <a:prstGeom prst="roundRect">
            <a:avLst>
              <a:gd name="adj" fmla="val 7699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A58D3C-2F38-6BDE-8448-A49E2709C4D8}"/>
              </a:ext>
            </a:extLst>
          </p:cNvPr>
          <p:cNvSpPr/>
          <p:nvPr/>
        </p:nvSpPr>
        <p:spPr>
          <a:xfrm>
            <a:off x="6096000" y="1938528"/>
            <a:ext cx="4986528" cy="466341"/>
          </a:xfrm>
          <a:prstGeom prst="roundRect">
            <a:avLst>
              <a:gd name="adj" fmla="val 36275"/>
            </a:avLst>
          </a:prstGeom>
          <a:solidFill>
            <a:srgbClr val="FC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C020605-096A-0626-C03E-1B4729EBD7A1}"/>
              </a:ext>
            </a:extLst>
          </p:cNvPr>
          <p:cNvCxnSpPr/>
          <p:nvPr/>
        </p:nvCxnSpPr>
        <p:spPr>
          <a:xfrm>
            <a:off x="6275684" y="1768433"/>
            <a:ext cx="3686629" cy="0"/>
          </a:xfrm>
          <a:prstGeom prst="line">
            <a:avLst/>
          </a:prstGeom>
          <a:ln>
            <a:solidFill>
              <a:srgbClr val="FCF8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0F13224-C878-ADF4-7838-106045027BE1}"/>
              </a:ext>
            </a:extLst>
          </p:cNvPr>
          <p:cNvSpPr txBox="1"/>
          <p:nvPr/>
        </p:nvSpPr>
        <p:spPr>
          <a:xfrm>
            <a:off x="6196422" y="89276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CF8F9"/>
                </a:solidFill>
              </a:rPr>
              <a:t>Training Models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C9272-FA64-2020-FFA0-97438F52D043}"/>
              </a:ext>
            </a:extLst>
          </p:cNvPr>
          <p:cNvSpPr txBox="1"/>
          <p:nvPr/>
        </p:nvSpPr>
        <p:spPr>
          <a:xfrm>
            <a:off x="6177208" y="1943704"/>
            <a:ext cx="5112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43B82"/>
                </a:solidFill>
              </a:rPr>
              <a:t>Logistic Regression </a:t>
            </a:r>
            <a:r>
              <a:rPr lang="en-US" sz="2400" b="1" dirty="0">
                <a:solidFill>
                  <a:srgbClr val="E43B82"/>
                </a:solidFill>
              </a:rPr>
              <a:t>(0.97)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Support Vector Machine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Gradient Boosting Classifier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Artificial Neural Network </a:t>
            </a:r>
            <a:r>
              <a:rPr lang="en-US" sz="2400" b="1" dirty="0">
                <a:solidFill>
                  <a:srgbClr val="FCF8F9"/>
                </a:solidFill>
              </a:rPr>
              <a:t>(0.96)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Random forest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K-Nearest Neighbors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Naïve Bayes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CF8F9"/>
                </a:solidFill>
              </a:rPr>
              <a:t>Decision Tree </a:t>
            </a:r>
            <a:r>
              <a:rPr lang="en-US" sz="2400" b="1" dirty="0">
                <a:solidFill>
                  <a:srgbClr val="FCF8F9"/>
                </a:solidFill>
              </a:rPr>
              <a:t>(0.95)</a:t>
            </a:r>
          </a:p>
        </p:txBody>
      </p:sp>
      <p:sp useBgFill="1">
        <p:nvSpPr>
          <p:cNvPr id="46" name="Oval 45">
            <a:extLst>
              <a:ext uri="{FF2B5EF4-FFF2-40B4-BE49-F238E27FC236}">
                <a16:creationId xmlns:a16="http://schemas.microsoft.com/office/drawing/2014/main" id="{64A62E78-67B3-8F05-FC6C-5E9D5CF8F0CA}"/>
              </a:ext>
            </a:extLst>
          </p:cNvPr>
          <p:cNvSpPr/>
          <p:nvPr/>
        </p:nvSpPr>
        <p:spPr>
          <a:xfrm>
            <a:off x="2148041" y="2903196"/>
            <a:ext cx="1295656" cy="12956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6D29C50-6E91-EEEC-A4EB-E87207243D61}"/>
              </a:ext>
            </a:extLst>
          </p:cNvPr>
          <p:cNvGrpSpPr/>
          <p:nvPr/>
        </p:nvGrpSpPr>
        <p:grpSpPr>
          <a:xfrm>
            <a:off x="2225543" y="3012705"/>
            <a:ext cx="1139978" cy="1138966"/>
            <a:chOff x="903423" y="2615993"/>
            <a:chExt cx="1703922" cy="1702410"/>
          </a:xfrm>
        </p:grpSpPr>
        <p:sp useBgFill="1">
          <p:nvSpPr>
            <p:cNvPr id="21" name="Arc 20">
              <a:extLst>
                <a:ext uri="{FF2B5EF4-FFF2-40B4-BE49-F238E27FC236}">
                  <a16:creationId xmlns:a16="http://schemas.microsoft.com/office/drawing/2014/main" id="{804E98F7-0507-5D29-B830-EDB4E199E06D}"/>
                </a:ext>
              </a:extLst>
            </p:cNvPr>
            <p:cNvSpPr/>
            <p:nvPr/>
          </p:nvSpPr>
          <p:spPr>
            <a:xfrm>
              <a:off x="904935" y="2615993"/>
              <a:ext cx="1702410" cy="1702410"/>
            </a:xfrm>
            <a:prstGeom prst="arc">
              <a:avLst>
                <a:gd name="adj1" fmla="val 13191277"/>
                <a:gd name="adj2" fmla="val 14953178"/>
              </a:avLst>
            </a:prstGeom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178D043-8933-8C93-2199-E333ACCCB669}"/>
                </a:ext>
              </a:extLst>
            </p:cNvPr>
            <p:cNvSpPr/>
            <p:nvPr/>
          </p:nvSpPr>
          <p:spPr>
            <a:xfrm>
              <a:off x="904431" y="2615993"/>
              <a:ext cx="1702410" cy="1702410"/>
            </a:xfrm>
            <a:prstGeom prst="arc">
              <a:avLst>
                <a:gd name="adj1" fmla="val 5281496"/>
                <a:gd name="adj2" fmla="val 123453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FFAC6ECF-20AA-5AD6-14A6-A0B8ED859B5C}"/>
                </a:ext>
              </a:extLst>
            </p:cNvPr>
            <p:cNvSpPr/>
            <p:nvPr/>
          </p:nvSpPr>
          <p:spPr>
            <a:xfrm>
              <a:off x="903927" y="2615993"/>
              <a:ext cx="1702410" cy="1702410"/>
            </a:xfrm>
            <a:prstGeom prst="arc">
              <a:avLst>
                <a:gd name="adj1" fmla="val 2479116"/>
                <a:gd name="adj2" fmla="val 4228042"/>
              </a:avLst>
            </a:prstGeom>
            <a:noFill/>
            <a:ln w="98425" cap="rnd">
              <a:solidFill>
                <a:srgbClr val="E43B8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B80A4CA-C134-678A-6F74-EAC2B5A07094}"/>
                </a:ext>
              </a:extLst>
            </p:cNvPr>
            <p:cNvSpPr/>
            <p:nvPr/>
          </p:nvSpPr>
          <p:spPr>
            <a:xfrm>
              <a:off x="903423" y="2615993"/>
              <a:ext cx="1702410" cy="1702410"/>
            </a:xfrm>
            <a:prstGeom prst="arc">
              <a:avLst>
                <a:gd name="adj1" fmla="val 16071831"/>
                <a:gd name="adj2" fmla="val 1434890"/>
              </a:avLst>
            </a:prstGeom>
            <a:noFill/>
            <a:ln w="98425" cap="rnd">
              <a:solidFill>
                <a:srgbClr val="E43B82">
                  <a:alpha val="5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FD18643-378B-5FCA-4072-411F57B83FE3}"/>
              </a:ext>
            </a:extLst>
          </p:cNvPr>
          <p:cNvSpPr txBox="1"/>
          <p:nvPr/>
        </p:nvSpPr>
        <p:spPr>
          <a:xfrm>
            <a:off x="275446" y="4138675"/>
            <a:ext cx="5172510" cy="2209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Logistic Regression</a:t>
            </a:r>
          </a:p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97%</a:t>
            </a:r>
            <a:endParaRPr lang="en-US" sz="6000" dirty="0"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Accuracy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DC4C5B-51E5-CB45-B17C-E0DE94C995F0}"/>
              </a:ext>
            </a:extLst>
          </p:cNvPr>
          <p:cNvGrpSpPr/>
          <p:nvPr/>
        </p:nvGrpSpPr>
        <p:grpSpPr>
          <a:xfrm>
            <a:off x="452171" y="1076682"/>
            <a:ext cx="4792308" cy="4984792"/>
            <a:chOff x="452171" y="1076682"/>
            <a:chExt cx="4792308" cy="498479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458641-E0AB-189F-AD77-D2DF769D9F5E}"/>
                </a:ext>
              </a:extLst>
            </p:cNvPr>
            <p:cNvSpPr/>
            <p:nvPr/>
          </p:nvSpPr>
          <p:spPr>
            <a:xfrm>
              <a:off x="452171" y="1197939"/>
              <a:ext cx="4792308" cy="479230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404C937-FEBE-9AA3-0922-C72F6574A0D5}"/>
                </a:ext>
              </a:extLst>
            </p:cNvPr>
            <p:cNvSpPr/>
            <p:nvPr/>
          </p:nvSpPr>
          <p:spPr>
            <a:xfrm>
              <a:off x="2767386" y="1076682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FA9032-D952-20CE-C4FE-4DFA2DB3BC01}"/>
                </a:ext>
              </a:extLst>
            </p:cNvPr>
            <p:cNvSpPr/>
            <p:nvPr/>
          </p:nvSpPr>
          <p:spPr>
            <a:xfrm>
              <a:off x="4876643" y="2288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C2ABC1D-4DD9-6738-9DB1-ED67B220404B}"/>
                </a:ext>
              </a:extLst>
            </p:cNvPr>
            <p:cNvSpPr/>
            <p:nvPr/>
          </p:nvSpPr>
          <p:spPr>
            <a:xfrm>
              <a:off x="4846291" y="4574919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E2E860-D7A6-EFED-634E-564EC76C0398}"/>
                </a:ext>
              </a:extLst>
            </p:cNvPr>
            <p:cNvSpPr/>
            <p:nvPr/>
          </p:nvSpPr>
          <p:spPr>
            <a:xfrm>
              <a:off x="2767386" y="5818960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2746977-BC35-D00E-A568-3A9C3F0842B8}"/>
                </a:ext>
              </a:extLst>
            </p:cNvPr>
            <p:cNvSpPr/>
            <p:nvPr/>
          </p:nvSpPr>
          <p:spPr>
            <a:xfrm>
              <a:off x="675515" y="4664155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B9B23B-EBA6-4B34-90CB-2F7BF25E85D9}"/>
                </a:ext>
              </a:extLst>
            </p:cNvPr>
            <p:cNvSpPr/>
            <p:nvPr/>
          </p:nvSpPr>
          <p:spPr>
            <a:xfrm>
              <a:off x="581172" y="2302478"/>
              <a:ext cx="242514" cy="24251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 p14:presetBounceEnd="43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 p14:bounceEnd="43000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" dur="15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53" presetClass="exit" presetSubtype="3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4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3.125E-6 -2.22222E-6 L 3.125E-6 -0.14514 " pathEditMode="relative" rAng="0" ptsTypes="AA">
                                          <p:cBhvr>
                                            <p:cTn id="15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2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4626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1063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B9D2E5-9551-890D-B203-AE976EB3B9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8390374" y="420419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3937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7500" y="420551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1417864" y="2652487"/>
            <a:ext cx="9127672" cy="155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SOS Pi </a:t>
            </a: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Group 4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9004825" y="4038600"/>
            <a:ext cx="1338342" cy="1338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1E7622-57C2-445E-13FC-BE0578B2D70B}"/>
              </a:ext>
            </a:extLst>
          </p:cNvPr>
          <p:cNvSpPr txBox="1"/>
          <p:nvPr/>
        </p:nvSpPr>
        <p:spPr>
          <a:xfrm>
            <a:off x="357089" y="2219592"/>
            <a:ext cx="11477822" cy="42183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300" i="0" u="none" strike="noStrike" kern="1200" cap="none" spc="0" normalizeH="0" baseline="0" noProof="0" dirty="0">
                <a:ln>
                  <a:noFill/>
                </a:ln>
                <a:solidFill>
                  <a:srgbClr val="E43B82">
                    <a:alpha val="4000"/>
                  </a:srgbClr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TEAM</a:t>
            </a:r>
            <a:endParaRPr lang="en-US" sz="59500" b="1" dirty="0">
              <a:solidFill>
                <a:srgbClr val="E43B82">
                  <a:alpha val="4000"/>
                </a:srgbClr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823888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326424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43591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4264478" y="5544438"/>
            <a:ext cx="9127672" cy="1108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MAVIS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81689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816889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5498070" y="4202233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8560" y="1683207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8900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C71AB-84D6-0D95-9955-A1D1C88869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00" t="22000" r="22000" b="22000"/>
          <a:stretch/>
        </p:blipFill>
        <p:spPr>
          <a:xfrm>
            <a:off x="7180013" y="581333"/>
            <a:ext cx="3513382" cy="3513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2E14C9-A2CB-0A20-7D81-CADB19DDDD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62" y="1080433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5468C9-2078-D2DA-133E-EB6C82B2A2C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460" y="252078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2492D5-0158-D93D-4FEF-79B1DAF85C6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2519" y="3615730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87EC5E-7AA8-109E-FD90-C4E1BA37771B}"/>
              </a:ext>
            </a:extLst>
          </p:cNvPr>
          <p:cNvSpPr txBox="1"/>
          <p:nvPr/>
        </p:nvSpPr>
        <p:spPr>
          <a:xfrm>
            <a:off x="6799476" y="3612032"/>
            <a:ext cx="4274456" cy="1652789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Thank</a:t>
            </a:r>
            <a:r>
              <a:rPr kumimoji="0" lang="en-US" sz="115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 you!</a:t>
            </a:r>
            <a:endParaRPr lang="en-US" sz="6000" b="1" dirty="0">
              <a:latin typeface="Bahnschrift SemiBold SemiConden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528731-730D-429F-F849-B8F0816FAE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2010" y="4073435"/>
            <a:ext cx="1836057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57F3CA-CBAF-938F-8C36-97853400EE9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1103" r="406" b="24831"/>
          <a:stretch/>
        </p:blipFill>
        <p:spPr>
          <a:xfrm>
            <a:off x="4201884" y="4073434"/>
            <a:ext cx="1844110" cy="1836057"/>
          </a:xfrm>
          <a:custGeom>
            <a:avLst/>
            <a:gdLst>
              <a:gd name="connsiteX0" fmla="*/ 1836057 w 3672114"/>
              <a:gd name="connsiteY0" fmla="*/ 0 h 3672114"/>
              <a:gd name="connsiteX1" fmla="*/ 3672114 w 3672114"/>
              <a:gd name="connsiteY1" fmla="*/ 1836057 h 3672114"/>
              <a:gd name="connsiteX2" fmla="*/ 1836057 w 3672114"/>
              <a:gd name="connsiteY2" fmla="*/ 3672114 h 3672114"/>
              <a:gd name="connsiteX3" fmla="*/ 0 w 3672114"/>
              <a:gd name="connsiteY3" fmla="*/ 1836057 h 3672114"/>
              <a:gd name="connsiteX4" fmla="*/ 1836057 w 3672114"/>
              <a:gd name="connsiteY4" fmla="*/ 0 h 367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114" h="3672114">
                <a:moveTo>
                  <a:pt x="1836057" y="0"/>
                </a:moveTo>
                <a:cubicBezTo>
                  <a:pt x="2850083" y="0"/>
                  <a:pt x="3672114" y="822031"/>
                  <a:pt x="3672114" y="1836057"/>
                </a:cubicBezTo>
                <a:cubicBezTo>
                  <a:pt x="3672114" y="2850083"/>
                  <a:pt x="2850083" y="3672114"/>
                  <a:pt x="1836057" y="3672114"/>
                </a:cubicBezTo>
                <a:cubicBezTo>
                  <a:pt x="822031" y="3672114"/>
                  <a:pt x="0" y="2850083"/>
                  <a:pt x="0" y="1836057"/>
                </a:cubicBezTo>
                <a:cubicBezTo>
                  <a:pt x="0" y="822031"/>
                  <a:pt x="822031" y="0"/>
                  <a:pt x="1836057" y="0"/>
                </a:cubicBezTo>
                <a:close/>
              </a:path>
            </a:pathLst>
          </a:custGeom>
          <a:ln w="53975">
            <a:solidFill>
              <a:srgbClr val="FCF8F9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1A27A1-BD7C-A752-E5C4-04265BF0F61F}"/>
              </a:ext>
            </a:extLst>
          </p:cNvPr>
          <p:cNvGrpSpPr/>
          <p:nvPr/>
        </p:nvGrpSpPr>
        <p:grpSpPr>
          <a:xfrm>
            <a:off x="3020997" y="3183925"/>
            <a:ext cx="629981" cy="746492"/>
            <a:chOff x="5559565" y="4069687"/>
            <a:chExt cx="629981" cy="7464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0064F4-8404-4008-682E-DCC9C1BEC6B0}"/>
                </a:ext>
              </a:extLst>
            </p:cNvPr>
            <p:cNvSpPr/>
            <p:nvPr/>
          </p:nvSpPr>
          <p:spPr>
            <a:xfrm>
              <a:off x="5559565" y="4497795"/>
              <a:ext cx="318384" cy="318384"/>
            </a:xfrm>
            <a:prstGeom prst="ellipse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135B16-187B-D70A-50D6-2071B6995FA5}"/>
                </a:ext>
              </a:extLst>
            </p:cNvPr>
            <p:cNvSpPr/>
            <p:nvPr/>
          </p:nvSpPr>
          <p:spPr>
            <a:xfrm>
              <a:off x="5610550" y="4069687"/>
              <a:ext cx="578996" cy="578996"/>
            </a:xfrm>
            <a:prstGeom prst="ellipse">
              <a:avLst/>
            </a:prstGeom>
            <a:solidFill>
              <a:srgbClr val="E8F0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4F38D34-CC53-2EF5-0B52-5E6282792F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8060" y="764384"/>
            <a:ext cx="2847648" cy="2847648"/>
          </a:xfrm>
          <a:prstGeom prst="ellipse">
            <a:avLst/>
          </a:prstGeom>
          <a:ln w="63500">
            <a:solidFill>
              <a:schemeClr val="bg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787127-A3FB-4A6D-A756-97B2D045DF61}"/>
              </a:ext>
            </a:extLst>
          </p:cNvPr>
          <p:cNvSpPr txBox="1"/>
          <p:nvPr/>
        </p:nvSpPr>
        <p:spPr>
          <a:xfrm>
            <a:off x="525901" y="5662319"/>
            <a:ext cx="6250153" cy="104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 SemiBold SemiConden" panose="020B0502040204020203" pitchFamily="34" charset="0"/>
              </a:rPr>
              <a:t>SOS Pi Group 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BCAD4F-39AB-4B2B-992A-17B14D343660}"/>
              </a:ext>
            </a:extLst>
          </p:cNvPr>
          <p:cNvSpPr/>
          <p:nvPr/>
        </p:nvSpPr>
        <p:spPr>
          <a:xfrm>
            <a:off x="444258" y="5874566"/>
            <a:ext cx="81643" cy="662759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15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1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253</Words>
  <Application>Microsoft Office PowerPoint</Application>
  <PresentationFormat>Widescreen</PresentationFormat>
  <Paragraphs>103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Arial</vt:lpstr>
      <vt:lpstr>Bahnschrift SemiBold SemiConden</vt:lpstr>
      <vt:lpstr>Baskerville Old Face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Mawulorm</dc:creator>
  <cp:lastModifiedBy>Stifler Steva Yidana</cp:lastModifiedBy>
  <cp:revision>79</cp:revision>
  <dcterms:created xsi:type="dcterms:W3CDTF">2024-08-27T01:22:05Z</dcterms:created>
  <dcterms:modified xsi:type="dcterms:W3CDTF">2024-08-29T18:34:14Z</dcterms:modified>
</cp:coreProperties>
</file>